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agnolia Script" charset="1" panose="02000503070000020003"/>
      <p:regular r:id="rId16"/>
    </p:embeddedFont>
    <p:embeddedFont>
      <p:font typeface="Agrandir" charset="1" panose="00000500000000000000"/>
      <p:regular r:id="rId17"/>
    </p:embeddedFont>
    <p:embeddedFont>
      <p:font typeface="Open Sans Bold" charset="1" panose="00000000000000000000"/>
      <p:regular r:id="rId18"/>
    </p:embeddedFont>
    <p:embeddedFont>
      <p:font typeface="Open San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jpeg" Type="http://schemas.openxmlformats.org/officeDocument/2006/relationships/image"/><Relationship Id="rId8" Target="../media/image6.png" Type="http://schemas.openxmlformats.org/officeDocument/2006/relationships/image"/><Relationship Id="rId9"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jpeg" Type="http://schemas.openxmlformats.org/officeDocument/2006/relationships/image"/><Relationship Id="rId6" Target="../media/image11.png" Type="http://schemas.openxmlformats.org/officeDocument/2006/relationships/image"/><Relationship Id="rId7" Target="../media/image16.jpeg" Type="http://schemas.openxmlformats.org/officeDocument/2006/relationships/image"/><Relationship Id="rId8" Target="../media/image17.jpe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21.jpeg" Type="http://schemas.openxmlformats.org/officeDocument/2006/relationships/image"/><Relationship Id="rId7" Target="../media/image22.jpeg" Type="http://schemas.openxmlformats.org/officeDocument/2006/relationships/image"/><Relationship Id="rId8" Target="../media/image23.jpeg" Type="http://schemas.openxmlformats.org/officeDocument/2006/relationships/image"/><Relationship Id="rId9" Target="../media/image2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jpeg" Type="http://schemas.openxmlformats.org/officeDocument/2006/relationships/image"/><Relationship Id="rId6" Target="../media/image11.png" Type="http://schemas.openxmlformats.org/officeDocument/2006/relationships/image"/><Relationship Id="rId7" Target="../media/image30.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31.jpeg" Type="http://schemas.openxmlformats.org/officeDocument/2006/relationships/image"/><Relationship Id="rId7" Target="../media/image32.jpe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888" r="0" b="-20888"/>
            </a:stretch>
          </a:blipFill>
        </p:spPr>
      </p:sp>
      <p:sp>
        <p:nvSpPr>
          <p:cNvPr name="Freeform 3" id="3"/>
          <p:cNvSpPr/>
          <p:nvPr/>
        </p:nvSpPr>
        <p:spPr>
          <a:xfrm flipH="false" flipV="false" rot="0">
            <a:off x="9718163" y="8118655"/>
            <a:ext cx="421297" cy="479737"/>
          </a:xfrm>
          <a:custGeom>
            <a:avLst/>
            <a:gdLst/>
            <a:ahLst/>
            <a:cxnLst/>
            <a:rect r="r" b="b" t="t" l="l"/>
            <a:pathLst>
              <a:path h="479737" w="421297">
                <a:moveTo>
                  <a:pt x="0" y="0"/>
                </a:moveTo>
                <a:lnTo>
                  <a:pt x="421296" y="0"/>
                </a:lnTo>
                <a:lnTo>
                  <a:pt x="421296"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93895" y="-304800"/>
            <a:ext cx="10543581" cy="2736851"/>
          </a:xfrm>
          <a:prstGeom prst="rect">
            <a:avLst/>
          </a:prstGeom>
        </p:spPr>
        <p:txBody>
          <a:bodyPr anchor="t" rtlCol="false" tIns="0" lIns="0" bIns="0" rIns="0">
            <a:spAutoFit/>
          </a:bodyPr>
          <a:lstStyle/>
          <a:p>
            <a:pPr algn="ctr">
              <a:lnSpc>
                <a:spcPts val="22399"/>
              </a:lnSpc>
              <a:spcBef>
                <a:spcPct val="0"/>
              </a:spcBef>
            </a:pPr>
            <a:r>
              <a:rPr lang="en-US" sz="15999">
                <a:solidFill>
                  <a:srgbClr val="FFFFFF"/>
                </a:solidFill>
                <a:latin typeface="Magnolia Script"/>
              </a:rPr>
              <a:t>Coffee</a:t>
            </a:r>
          </a:p>
        </p:txBody>
      </p:sp>
      <p:sp>
        <p:nvSpPr>
          <p:cNvPr name="Freeform 5" id="5"/>
          <p:cNvSpPr/>
          <p:nvPr/>
        </p:nvSpPr>
        <p:spPr>
          <a:xfrm flipH="false" flipV="false" rot="0">
            <a:off x="10139459" y="2371410"/>
            <a:ext cx="2318451" cy="2647001"/>
          </a:xfrm>
          <a:custGeom>
            <a:avLst/>
            <a:gdLst/>
            <a:ahLst/>
            <a:cxnLst/>
            <a:rect r="r" b="b" t="t" l="l"/>
            <a:pathLst>
              <a:path h="2647001" w="2318451">
                <a:moveTo>
                  <a:pt x="0" y="0"/>
                </a:moveTo>
                <a:lnTo>
                  <a:pt x="2318451" y="0"/>
                </a:lnTo>
                <a:lnTo>
                  <a:pt x="2318451" y="2647001"/>
                </a:lnTo>
                <a:lnTo>
                  <a:pt x="0" y="2647001"/>
                </a:lnTo>
                <a:lnTo>
                  <a:pt x="0" y="0"/>
                </a:lnTo>
                <a:close/>
              </a:path>
            </a:pathLst>
          </a:custGeom>
          <a:blipFill>
            <a:blip r:embed="rId5"/>
            <a:stretch>
              <a:fillRect l="0" t="0" r="0" b="0"/>
            </a:stretch>
          </a:blipFill>
        </p:spPr>
      </p:sp>
      <p:sp>
        <p:nvSpPr>
          <p:cNvPr name="TextBox 6" id="6"/>
          <p:cNvSpPr txBox="true"/>
          <p:nvPr/>
        </p:nvSpPr>
        <p:spPr>
          <a:xfrm rot="0">
            <a:off x="12813344" y="8792231"/>
            <a:ext cx="4102944" cy="471903"/>
          </a:xfrm>
          <a:prstGeom prst="rect">
            <a:avLst/>
          </a:prstGeom>
        </p:spPr>
        <p:txBody>
          <a:bodyPr anchor="t" rtlCol="false" tIns="0" lIns="0" bIns="0" rIns="0">
            <a:spAutoFit/>
          </a:bodyPr>
          <a:lstStyle/>
          <a:p>
            <a:pPr algn="l">
              <a:lnSpc>
                <a:spcPts val="3389"/>
              </a:lnSpc>
              <a:spcBef>
                <a:spcPct val="0"/>
              </a:spcBef>
            </a:pPr>
            <a:r>
              <a:rPr lang="en-US" sz="2421">
                <a:solidFill>
                  <a:srgbClr val="FFFFFF"/>
                </a:solidFill>
                <a:latin typeface="Agrandir"/>
              </a:rPr>
              <a:t>By Bigyandutt Panda</a:t>
            </a:r>
          </a:p>
        </p:txBody>
      </p:sp>
      <p:sp>
        <p:nvSpPr>
          <p:cNvPr name="Freeform 7" id="7"/>
          <p:cNvSpPr/>
          <p:nvPr/>
        </p:nvSpPr>
        <p:spPr>
          <a:xfrm flipH="true" flipV="false" rot="0">
            <a:off x="4728147" y="2207407"/>
            <a:ext cx="1783445" cy="2036179"/>
          </a:xfrm>
          <a:custGeom>
            <a:avLst/>
            <a:gdLst/>
            <a:ahLst/>
            <a:cxnLst/>
            <a:rect r="r" b="b" t="t" l="l"/>
            <a:pathLst>
              <a:path h="2036179" w="1783445">
                <a:moveTo>
                  <a:pt x="1783444" y="0"/>
                </a:moveTo>
                <a:lnTo>
                  <a:pt x="0" y="0"/>
                </a:lnTo>
                <a:lnTo>
                  <a:pt x="0" y="2036179"/>
                </a:lnTo>
                <a:lnTo>
                  <a:pt x="1783444" y="2036179"/>
                </a:lnTo>
                <a:lnTo>
                  <a:pt x="1783444" y="0"/>
                </a:lnTo>
                <a:close/>
              </a:path>
            </a:pathLst>
          </a:custGeom>
          <a:blipFill>
            <a:blip r:embed="rId5"/>
            <a:stretch>
              <a:fillRect l="0" t="0" r="0" b="0"/>
            </a:stretch>
          </a:blipFill>
        </p:spPr>
      </p:sp>
      <p:sp>
        <p:nvSpPr>
          <p:cNvPr name="TextBox 8" id="8"/>
          <p:cNvSpPr txBox="true"/>
          <p:nvPr/>
        </p:nvSpPr>
        <p:spPr>
          <a:xfrm rot="0">
            <a:off x="4599256" y="1737750"/>
            <a:ext cx="7453907" cy="2736851"/>
          </a:xfrm>
          <a:prstGeom prst="rect">
            <a:avLst/>
          </a:prstGeom>
        </p:spPr>
        <p:txBody>
          <a:bodyPr anchor="t" rtlCol="false" tIns="0" lIns="0" bIns="0" rIns="0">
            <a:spAutoFit/>
          </a:bodyPr>
          <a:lstStyle/>
          <a:p>
            <a:pPr algn="ctr">
              <a:lnSpc>
                <a:spcPts val="22399"/>
              </a:lnSpc>
              <a:spcBef>
                <a:spcPct val="0"/>
              </a:spcBef>
            </a:pPr>
            <a:r>
              <a:rPr lang="en-US" sz="15999">
                <a:solidFill>
                  <a:srgbClr val="FFFFFF"/>
                </a:solidFill>
                <a:latin typeface="Magnolia Script"/>
              </a:rPr>
              <a:t>Shop</a:t>
            </a:r>
          </a:p>
        </p:txBody>
      </p:sp>
      <p:sp>
        <p:nvSpPr>
          <p:cNvPr name="TextBox 9" id="9"/>
          <p:cNvSpPr txBox="true"/>
          <p:nvPr/>
        </p:nvSpPr>
        <p:spPr>
          <a:xfrm rot="0">
            <a:off x="4728147" y="3753029"/>
            <a:ext cx="7453907" cy="2736851"/>
          </a:xfrm>
          <a:prstGeom prst="rect">
            <a:avLst/>
          </a:prstGeom>
        </p:spPr>
        <p:txBody>
          <a:bodyPr anchor="t" rtlCol="false" tIns="0" lIns="0" bIns="0" rIns="0">
            <a:spAutoFit/>
          </a:bodyPr>
          <a:lstStyle/>
          <a:p>
            <a:pPr algn="ctr">
              <a:lnSpc>
                <a:spcPts val="22399"/>
              </a:lnSpc>
              <a:spcBef>
                <a:spcPct val="0"/>
              </a:spcBef>
            </a:pPr>
            <a:r>
              <a:rPr lang="en-US" sz="15999">
                <a:solidFill>
                  <a:srgbClr val="FFFFFF"/>
                </a:solidFill>
                <a:latin typeface="Magnolia Script"/>
              </a:rPr>
              <a:t>Sales</a:t>
            </a:r>
          </a:p>
        </p:txBody>
      </p:sp>
      <p:sp>
        <p:nvSpPr>
          <p:cNvPr name="TextBox 10" id="10"/>
          <p:cNvSpPr txBox="true"/>
          <p:nvPr/>
        </p:nvSpPr>
        <p:spPr>
          <a:xfrm rot="0">
            <a:off x="7798507" y="8051980"/>
            <a:ext cx="7453907" cy="596900"/>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Magnolia Script"/>
              </a:rPr>
              <a:t>Excel project</a:t>
            </a:r>
          </a:p>
        </p:txBody>
      </p:sp>
      <p:sp>
        <p:nvSpPr>
          <p:cNvPr name="Freeform 11" id="11"/>
          <p:cNvSpPr/>
          <p:nvPr/>
        </p:nvSpPr>
        <p:spPr>
          <a:xfrm flipH="false" flipV="false" rot="0">
            <a:off x="12978200" y="8118655"/>
            <a:ext cx="421297" cy="479737"/>
          </a:xfrm>
          <a:custGeom>
            <a:avLst/>
            <a:gdLst/>
            <a:ahLst/>
            <a:cxnLst/>
            <a:rect r="r" b="b" t="t" l="l"/>
            <a:pathLst>
              <a:path h="479737" w="421297">
                <a:moveTo>
                  <a:pt x="0" y="0"/>
                </a:moveTo>
                <a:lnTo>
                  <a:pt x="421297" y="0"/>
                </a:lnTo>
                <a:lnTo>
                  <a:pt x="421297"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888" r="0" b="-20888"/>
            </a:stretch>
          </a:blipFill>
        </p:spPr>
      </p:sp>
      <p:sp>
        <p:nvSpPr>
          <p:cNvPr name="Freeform 3" id="3"/>
          <p:cNvSpPr/>
          <p:nvPr/>
        </p:nvSpPr>
        <p:spPr>
          <a:xfrm flipH="false" flipV="false" rot="0">
            <a:off x="9718163" y="8118655"/>
            <a:ext cx="421297" cy="479737"/>
          </a:xfrm>
          <a:custGeom>
            <a:avLst/>
            <a:gdLst/>
            <a:ahLst/>
            <a:cxnLst/>
            <a:rect r="r" b="b" t="t" l="l"/>
            <a:pathLst>
              <a:path h="479737" w="421297">
                <a:moveTo>
                  <a:pt x="0" y="0"/>
                </a:moveTo>
                <a:lnTo>
                  <a:pt x="421296" y="0"/>
                </a:lnTo>
                <a:lnTo>
                  <a:pt x="421296"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064413" y="421971"/>
            <a:ext cx="10543581" cy="3416299"/>
          </a:xfrm>
          <a:prstGeom prst="rect">
            <a:avLst/>
          </a:prstGeom>
        </p:spPr>
        <p:txBody>
          <a:bodyPr anchor="t" rtlCol="false" tIns="0" lIns="0" bIns="0" rIns="0">
            <a:spAutoFit/>
          </a:bodyPr>
          <a:lstStyle/>
          <a:p>
            <a:pPr algn="ctr">
              <a:lnSpc>
                <a:spcPts val="28000"/>
              </a:lnSpc>
              <a:spcBef>
                <a:spcPct val="0"/>
              </a:spcBef>
            </a:pPr>
            <a:r>
              <a:rPr lang="en-US" sz="20000">
                <a:solidFill>
                  <a:srgbClr val="FFFFFF"/>
                </a:solidFill>
                <a:latin typeface="Magnolia Script"/>
              </a:rPr>
              <a:t>Thank </a:t>
            </a:r>
          </a:p>
        </p:txBody>
      </p:sp>
      <p:sp>
        <p:nvSpPr>
          <p:cNvPr name="Freeform 5" id="5"/>
          <p:cNvSpPr/>
          <p:nvPr/>
        </p:nvSpPr>
        <p:spPr>
          <a:xfrm flipH="false" flipV="false" rot="0">
            <a:off x="9718163" y="3225496"/>
            <a:ext cx="2318451" cy="2647001"/>
          </a:xfrm>
          <a:custGeom>
            <a:avLst/>
            <a:gdLst/>
            <a:ahLst/>
            <a:cxnLst/>
            <a:rect r="r" b="b" t="t" l="l"/>
            <a:pathLst>
              <a:path h="2647001" w="2318451">
                <a:moveTo>
                  <a:pt x="0" y="0"/>
                </a:moveTo>
                <a:lnTo>
                  <a:pt x="2318451" y="0"/>
                </a:lnTo>
                <a:lnTo>
                  <a:pt x="2318451" y="2647002"/>
                </a:lnTo>
                <a:lnTo>
                  <a:pt x="0" y="2647002"/>
                </a:lnTo>
                <a:lnTo>
                  <a:pt x="0" y="0"/>
                </a:lnTo>
                <a:close/>
              </a:path>
            </a:pathLst>
          </a:custGeom>
          <a:blipFill>
            <a:blip r:embed="rId5"/>
            <a:stretch>
              <a:fillRect l="0" t="0" r="0" b="0"/>
            </a:stretch>
          </a:blipFill>
        </p:spPr>
      </p:sp>
      <p:sp>
        <p:nvSpPr>
          <p:cNvPr name="TextBox 6" id="6"/>
          <p:cNvSpPr txBox="true"/>
          <p:nvPr/>
        </p:nvSpPr>
        <p:spPr>
          <a:xfrm rot="0">
            <a:off x="12813344" y="8792231"/>
            <a:ext cx="4102944" cy="471903"/>
          </a:xfrm>
          <a:prstGeom prst="rect">
            <a:avLst/>
          </a:prstGeom>
        </p:spPr>
        <p:txBody>
          <a:bodyPr anchor="t" rtlCol="false" tIns="0" lIns="0" bIns="0" rIns="0">
            <a:spAutoFit/>
          </a:bodyPr>
          <a:lstStyle/>
          <a:p>
            <a:pPr algn="l">
              <a:lnSpc>
                <a:spcPts val="3389"/>
              </a:lnSpc>
              <a:spcBef>
                <a:spcPct val="0"/>
              </a:spcBef>
            </a:pPr>
            <a:r>
              <a:rPr lang="en-US" sz="2421">
                <a:solidFill>
                  <a:srgbClr val="FFFFFF"/>
                </a:solidFill>
                <a:latin typeface="Agrandir"/>
              </a:rPr>
              <a:t>By Bigyandutt Panda</a:t>
            </a:r>
          </a:p>
        </p:txBody>
      </p:sp>
      <p:sp>
        <p:nvSpPr>
          <p:cNvPr name="Freeform 7" id="7"/>
          <p:cNvSpPr/>
          <p:nvPr/>
        </p:nvSpPr>
        <p:spPr>
          <a:xfrm flipH="true" flipV="false" rot="0">
            <a:off x="4497348" y="3394374"/>
            <a:ext cx="1783445" cy="2036179"/>
          </a:xfrm>
          <a:custGeom>
            <a:avLst/>
            <a:gdLst/>
            <a:ahLst/>
            <a:cxnLst/>
            <a:rect r="r" b="b" t="t" l="l"/>
            <a:pathLst>
              <a:path h="2036179" w="1783445">
                <a:moveTo>
                  <a:pt x="1783444" y="0"/>
                </a:moveTo>
                <a:lnTo>
                  <a:pt x="0" y="0"/>
                </a:lnTo>
                <a:lnTo>
                  <a:pt x="0" y="2036179"/>
                </a:lnTo>
                <a:lnTo>
                  <a:pt x="1783444" y="2036179"/>
                </a:lnTo>
                <a:lnTo>
                  <a:pt x="1783444" y="0"/>
                </a:lnTo>
                <a:close/>
              </a:path>
            </a:pathLst>
          </a:custGeom>
          <a:blipFill>
            <a:blip r:embed="rId5"/>
            <a:stretch>
              <a:fillRect l="0" t="0" r="0" b="0"/>
            </a:stretch>
          </a:blipFill>
        </p:spPr>
      </p:sp>
      <p:sp>
        <p:nvSpPr>
          <p:cNvPr name="TextBox 8" id="8"/>
          <p:cNvSpPr txBox="true"/>
          <p:nvPr/>
        </p:nvSpPr>
        <p:spPr>
          <a:xfrm rot="0">
            <a:off x="4393619" y="3497586"/>
            <a:ext cx="7453907" cy="2736851"/>
          </a:xfrm>
          <a:prstGeom prst="rect">
            <a:avLst/>
          </a:prstGeom>
        </p:spPr>
        <p:txBody>
          <a:bodyPr anchor="t" rtlCol="false" tIns="0" lIns="0" bIns="0" rIns="0">
            <a:spAutoFit/>
          </a:bodyPr>
          <a:lstStyle/>
          <a:p>
            <a:pPr algn="ctr">
              <a:lnSpc>
                <a:spcPts val="22399"/>
              </a:lnSpc>
              <a:spcBef>
                <a:spcPct val="0"/>
              </a:spcBef>
            </a:pPr>
            <a:r>
              <a:rPr lang="en-US" sz="15999">
                <a:solidFill>
                  <a:srgbClr val="FFFFFF"/>
                </a:solidFill>
                <a:latin typeface="Magnolia Script"/>
              </a:rPr>
              <a:t>You</a:t>
            </a:r>
          </a:p>
        </p:txBody>
      </p:sp>
      <p:sp>
        <p:nvSpPr>
          <p:cNvPr name="TextBox 9" id="9"/>
          <p:cNvSpPr txBox="true"/>
          <p:nvPr/>
        </p:nvSpPr>
        <p:spPr>
          <a:xfrm rot="0">
            <a:off x="7798507" y="8051980"/>
            <a:ext cx="7453907" cy="596900"/>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Magnolia Script"/>
              </a:rPr>
              <a:t>Excel project</a:t>
            </a:r>
          </a:p>
        </p:txBody>
      </p:sp>
      <p:sp>
        <p:nvSpPr>
          <p:cNvPr name="Freeform 10" id="10"/>
          <p:cNvSpPr/>
          <p:nvPr/>
        </p:nvSpPr>
        <p:spPr>
          <a:xfrm flipH="false" flipV="false" rot="0">
            <a:off x="12978200" y="8118655"/>
            <a:ext cx="421297" cy="479737"/>
          </a:xfrm>
          <a:custGeom>
            <a:avLst/>
            <a:gdLst/>
            <a:ahLst/>
            <a:cxnLst/>
            <a:rect r="r" b="b" t="t" l="l"/>
            <a:pathLst>
              <a:path h="479737" w="421297">
                <a:moveTo>
                  <a:pt x="0" y="0"/>
                </a:moveTo>
                <a:lnTo>
                  <a:pt x="421297" y="0"/>
                </a:lnTo>
                <a:lnTo>
                  <a:pt x="421297"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976409" y="1909872"/>
            <a:ext cx="6473317" cy="6467255"/>
            <a:chOff x="0" y="0"/>
            <a:chExt cx="3255264" cy="3252216"/>
          </a:xfrm>
        </p:grpSpPr>
        <p:sp>
          <p:nvSpPr>
            <p:cNvPr name="Freeform 5" id="5"/>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6" id="6"/>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5627" t="0" r="-2052" b="0"/>
              </a:stretch>
            </a:blipFill>
          </p:spPr>
        </p:sp>
      </p:grpSp>
      <p:sp>
        <p:nvSpPr>
          <p:cNvPr name="TextBox 7" id="7"/>
          <p:cNvSpPr txBox="true"/>
          <p:nvPr/>
        </p:nvSpPr>
        <p:spPr>
          <a:xfrm rot="0">
            <a:off x="10337826" y="2295303"/>
            <a:ext cx="6625422" cy="2325370"/>
          </a:xfrm>
          <a:prstGeom prst="rect">
            <a:avLst/>
          </a:prstGeom>
        </p:spPr>
        <p:txBody>
          <a:bodyPr anchor="t" rtlCol="false" tIns="0" lIns="0" bIns="0" rIns="0">
            <a:spAutoFit/>
          </a:bodyPr>
          <a:lstStyle/>
          <a:p>
            <a:pPr algn="l">
              <a:lnSpc>
                <a:spcPts val="8959"/>
              </a:lnSpc>
            </a:pPr>
            <a:r>
              <a:rPr lang="en-US" sz="6399">
                <a:solidFill>
                  <a:srgbClr val="FFFFFF"/>
                </a:solidFill>
                <a:latin typeface="Magnolia Script"/>
              </a:rPr>
              <a:t>Project Brief</a:t>
            </a:r>
          </a:p>
          <a:p>
            <a:pPr algn="l">
              <a:lnSpc>
                <a:spcPts val="9800"/>
              </a:lnSpc>
              <a:spcBef>
                <a:spcPct val="0"/>
              </a:spcBef>
            </a:pPr>
          </a:p>
        </p:txBody>
      </p:sp>
      <p:sp>
        <p:nvSpPr>
          <p:cNvPr name="Freeform 8" id="8"/>
          <p:cNvSpPr/>
          <p:nvPr/>
        </p:nvSpPr>
        <p:spPr>
          <a:xfrm flipH="false" flipV="false" rot="0">
            <a:off x="10519168" y="3519900"/>
            <a:ext cx="4602638" cy="281912"/>
          </a:xfrm>
          <a:custGeom>
            <a:avLst/>
            <a:gdLst/>
            <a:ahLst/>
            <a:cxnLst/>
            <a:rect r="r" b="b" t="t" l="l"/>
            <a:pathLst>
              <a:path h="281912" w="4602638">
                <a:moveTo>
                  <a:pt x="0" y="0"/>
                </a:moveTo>
                <a:lnTo>
                  <a:pt x="4602637" y="0"/>
                </a:lnTo>
                <a:lnTo>
                  <a:pt x="4602637" y="281912"/>
                </a:lnTo>
                <a:lnTo>
                  <a:pt x="0" y="2819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337826" y="4659300"/>
            <a:ext cx="6002322" cy="3023235"/>
          </a:xfrm>
          <a:prstGeom prst="rect">
            <a:avLst/>
          </a:prstGeom>
        </p:spPr>
        <p:txBody>
          <a:bodyPr anchor="t" rtlCol="false" tIns="0" lIns="0" bIns="0" rIns="0">
            <a:spAutoFit/>
          </a:bodyPr>
          <a:lstStyle/>
          <a:p>
            <a:pPr algn="l">
              <a:lnSpc>
                <a:spcPts val="2940"/>
              </a:lnSpc>
            </a:pPr>
            <a:r>
              <a:rPr lang="en-US" sz="2100">
                <a:solidFill>
                  <a:srgbClr val="FFFFFF"/>
                </a:solidFill>
                <a:latin typeface="Agrandir"/>
              </a:rPr>
              <a:t>As the newly appointed franchise owner of Maven Roasters, a prominent coffee shop chain with three locations in New York City, the goal of enhancing understanding of purchase behavior and optimizing operational efficiency is pursued. To achieve this, transactional data from the first half of 2023 has beengathered.</a:t>
            </a:r>
          </a:p>
          <a:p>
            <a:pPr algn="l">
              <a:lnSpc>
                <a:spcPts val="294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7777870" y="5287280"/>
            <a:ext cx="4982920" cy="3588284"/>
            <a:chOff x="0" y="0"/>
            <a:chExt cx="3136392" cy="2258568"/>
          </a:xfrm>
        </p:grpSpPr>
        <p:sp>
          <p:nvSpPr>
            <p:cNvPr name="Freeform 5" id="5"/>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5"/>
              <a:stretch>
                <a:fillRect l="-3744" t="0" r="0" b="0"/>
              </a:stretch>
            </a:blipFill>
          </p:spPr>
        </p:sp>
        <p:sp>
          <p:nvSpPr>
            <p:cNvPr name="Freeform 6" id="6"/>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grpSp>
        <p:nvGrpSpPr>
          <p:cNvPr name="Group 7" id="7"/>
          <p:cNvGrpSpPr>
            <a:grpSpLocks noChangeAspect="true"/>
          </p:cNvGrpSpPr>
          <p:nvPr/>
        </p:nvGrpSpPr>
        <p:grpSpPr>
          <a:xfrm rot="0">
            <a:off x="11253061" y="1479368"/>
            <a:ext cx="7756535" cy="5585610"/>
            <a:chOff x="0" y="0"/>
            <a:chExt cx="3136392" cy="2258568"/>
          </a:xfrm>
        </p:grpSpPr>
        <p:sp>
          <p:nvSpPr>
            <p:cNvPr name="Freeform 8" id="8"/>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7"/>
              <a:stretch>
                <a:fillRect l="-1807" t="0" r="-1807" b="0"/>
              </a:stretch>
            </a:blipFill>
          </p:spPr>
        </p:sp>
        <p:sp>
          <p:nvSpPr>
            <p:cNvPr name="Freeform 9" id="9"/>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grpSp>
        <p:nvGrpSpPr>
          <p:cNvPr name="Group 10" id="10"/>
          <p:cNvGrpSpPr>
            <a:grpSpLocks noChangeAspect="true"/>
          </p:cNvGrpSpPr>
          <p:nvPr/>
        </p:nvGrpSpPr>
        <p:grpSpPr>
          <a:xfrm rot="0">
            <a:off x="13319047" y="5254393"/>
            <a:ext cx="3624564" cy="3621170"/>
            <a:chOff x="0" y="0"/>
            <a:chExt cx="3255264" cy="3252216"/>
          </a:xfrm>
        </p:grpSpPr>
        <p:sp>
          <p:nvSpPr>
            <p:cNvPr name="Freeform 11" id="11"/>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8"/>
              <a:stretch>
                <a:fillRect l="-15" t="0" r="-15" b="0"/>
              </a:stretch>
            </a:blipFill>
          </p:spPr>
        </p:sp>
        <p:sp>
          <p:nvSpPr>
            <p:cNvPr name="Freeform 12" id="12"/>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0" t="-13117" r="0" b="-13117"/>
              </a:stretch>
            </a:blipFill>
          </p:spPr>
        </p:sp>
      </p:grpSp>
      <p:grpSp>
        <p:nvGrpSpPr>
          <p:cNvPr name="Group 13" id="13"/>
          <p:cNvGrpSpPr>
            <a:grpSpLocks noChangeAspect="true"/>
          </p:cNvGrpSpPr>
          <p:nvPr/>
        </p:nvGrpSpPr>
        <p:grpSpPr>
          <a:xfrm rot="0">
            <a:off x="8659919" y="2645414"/>
            <a:ext cx="2324937" cy="2322760"/>
            <a:chOff x="0" y="0"/>
            <a:chExt cx="3255264" cy="3252216"/>
          </a:xfrm>
        </p:grpSpPr>
        <p:sp>
          <p:nvSpPr>
            <p:cNvPr name="Freeform 14" id="14"/>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8"/>
              <a:stretch>
                <a:fillRect l="-15" t="0" r="-15" b="0"/>
              </a:stretch>
            </a:blipFill>
          </p:spPr>
        </p:sp>
        <p:sp>
          <p:nvSpPr>
            <p:cNvPr name="Freeform 15" id="15"/>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0"/>
              <a:stretch>
                <a:fillRect l="-4317" t="0" r="-30864" b="0"/>
              </a:stretch>
            </a:blipFill>
          </p:spPr>
        </p:sp>
      </p:grpSp>
      <p:sp>
        <p:nvSpPr>
          <p:cNvPr name="TextBox 16" id="16"/>
          <p:cNvSpPr txBox="true"/>
          <p:nvPr/>
        </p:nvSpPr>
        <p:spPr>
          <a:xfrm rot="0">
            <a:off x="1976409" y="2130668"/>
            <a:ext cx="5449926" cy="2432050"/>
          </a:xfrm>
          <a:prstGeom prst="rect">
            <a:avLst/>
          </a:prstGeom>
        </p:spPr>
        <p:txBody>
          <a:bodyPr anchor="t" rtlCol="false" tIns="0" lIns="0" bIns="0" rIns="0">
            <a:spAutoFit/>
          </a:bodyPr>
          <a:lstStyle/>
          <a:p>
            <a:pPr algn="l">
              <a:lnSpc>
                <a:spcPts val="9800"/>
              </a:lnSpc>
            </a:pPr>
            <a:r>
              <a:rPr lang="en-US" sz="7000">
                <a:solidFill>
                  <a:srgbClr val="FFFFFF"/>
                </a:solidFill>
                <a:latin typeface="Magnolia Script"/>
              </a:rPr>
              <a:t>Project Goals</a:t>
            </a:r>
          </a:p>
          <a:p>
            <a:pPr algn="l">
              <a:lnSpc>
                <a:spcPts val="9800"/>
              </a:lnSpc>
              <a:spcBef>
                <a:spcPct val="0"/>
              </a:spcBef>
            </a:pPr>
          </a:p>
        </p:txBody>
      </p:sp>
      <p:sp>
        <p:nvSpPr>
          <p:cNvPr name="Freeform 17" id="17"/>
          <p:cNvSpPr/>
          <p:nvPr/>
        </p:nvSpPr>
        <p:spPr>
          <a:xfrm flipH="false" flipV="false" rot="0">
            <a:off x="2096403" y="3534306"/>
            <a:ext cx="4448786" cy="272488"/>
          </a:xfrm>
          <a:custGeom>
            <a:avLst/>
            <a:gdLst/>
            <a:ahLst/>
            <a:cxnLst/>
            <a:rect r="r" b="b" t="t" l="l"/>
            <a:pathLst>
              <a:path h="272488" w="4448786">
                <a:moveTo>
                  <a:pt x="0" y="0"/>
                </a:moveTo>
                <a:lnTo>
                  <a:pt x="4448785" y="0"/>
                </a:lnTo>
                <a:lnTo>
                  <a:pt x="4448785" y="272488"/>
                </a:lnTo>
                <a:lnTo>
                  <a:pt x="0" y="272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426768" y="4167398"/>
            <a:ext cx="5118420" cy="3394710"/>
          </a:xfrm>
          <a:prstGeom prst="rect">
            <a:avLst/>
          </a:prstGeom>
        </p:spPr>
        <p:txBody>
          <a:bodyPr anchor="t" rtlCol="false" tIns="0" lIns="0" bIns="0" rIns="0">
            <a:spAutoFit/>
          </a:bodyPr>
          <a:lstStyle/>
          <a:p>
            <a:pPr algn="l">
              <a:lnSpc>
                <a:spcPts val="2940"/>
              </a:lnSpc>
            </a:pPr>
            <a:r>
              <a:rPr lang="en-US" sz="2100">
                <a:solidFill>
                  <a:srgbClr val="FFFFFF"/>
                </a:solidFill>
                <a:latin typeface="Agrandir"/>
              </a:rPr>
              <a:t>The goal is to transform the collected transactional data from Maven Roasters into a dynamic and interactive dashboard that visually represents comprehensive data from the first half of 2023, in order to assist franchise owners in identifying patterns, trends, and opportunities for the business.</a:t>
            </a:r>
          </a:p>
          <a:p>
            <a:pPr algn="l">
              <a:lnSpc>
                <a:spcPts val="294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28700" y="3498406"/>
            <a:ext cx="4568966" cy="3290188"/>
            <a:chOff x="0" y="0"/>
            <a:chExt cx="3136392" cy="2258568"/>
          </a:xfrm>
        </p:grpSpPr>
        <p:sp>
          <p:nvSpPr>
            <p:cNvPr name="Freeform 5" id="5"/>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5"/>
              <a:stretch>
                <a:fillRect l="-1904" t="0" r="-1904" b="0"/>
              </a:stretch>
            </a:blipFill>
          </p:spPr>
        </p:sp>
        <p:sp>
          <p:nvSpPr>
            <p:cNvPr name="Freeform 6" id="6"/>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grpSp>
        <p:nvGrpSpPr>
          <p:cNvPr name="Group 7" id="7"/>
          <p:cNvGrpSpPr>
            <a:grpSpLocks noChangeAspect="true"/>
          </p:cNvGrpSpPr>
          <p:nvPr/>
        </p:nvGrpSpPr>
        <p:grpSpPr>
          <a:xfrm rot="0">
            <a:off x="6859517" y="3474926"/>
            <a:ext cx="4568966" cy="3290188"/>
            <a:chOff x="0" y="0"/>
            <a:chExt cx="3136392" cy="2258568"/>
          </a:xfrm>
        </p:grpSpPr>
        <p:sp>
          <p:nvSpPr>
            <p:cNvPr name="Freeform 8" id="8"/>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7"/>
              <a:stretch>
                <a:fillRect l="-1856" t="0" r="-1856" b="0"/>
              </a:stretch>
            </a:blipFill>
          </p:spPr>
        </p:sp>
        <p:sp>
          <p:nvSpPr>
            <p:cNvPr name="Freeform 9" id="9"/>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grpSp>
        <p:nvGrpSpPr>
          <p:cNvPr name="Group 10" id="10"/>
          <p:cNvGrpSpPr>
            <a:grpSpLocks noChangeAspect="true"/>
          </p:cNvGrpSpPr>
          <p:nvPr/>
        </p:nvGrpSpPr>
        <p:grpSpPr>
          <a:xfrm rot="0">
            <a:off x="12690334" y="3552123"/>
            <a:ext cx="4568966" cy="3290188"/>
            <a:chOff x="0" y="0"/>
            <a:chExt cx="3136392" cy="2258568"/>
          </a:xfrm>
        </p:grpSpPr>
        <p:sp>
          <p:nvSpPr>
            <p:cNvPr name="Freeform 11" id="11"/>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8"/>
              <a:stretch>
                <a:fillRect l="0" t="-44192" r="0" b="-44192"/>
              </a:stretch>
            </a:blipFill>
          </p:spPr>
        </p:sp>
        <p:sp>
          <p:nvSpPr>
            <p:cNvPr name="Freeform 12" id="12"/>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sp>
        <p:nvSpPr>
          <p:cNvPr name="TextBox 13" id="13"/>
          <p:cNvSpPr txBox="true"/>
          <p:nvPr/>
        </p:nvSpPr>
        <p:spPr>
          <a:xfrm rot="0">
            <a:off x="4566824" y="1362478"/>
            <a:ext cx="9154353" cy="1193800"/>
          </a:xfrm>
          <a:prstGeom prst="rect">
            <a:avLst/>
          </a:prstGeom>
        </p:spPr>
        <p:txBody>
          <a:bodyPr anchor="t" rtlCol="false" tIns="0" lIns="0" bIns="0" rIns="0">
            <a:spAutoFit/>
          </a:bodyPr>
          <a:lstStyle/>
          <a:p>
            <a:pPr algn="ctr">
              <a:lnSpc>
                <a:spcPts val="9800"/>
              </a:lnSpc>
              <a:spcBef>
                <a:spcPct val="0"/>
              </a:spcBef>
            </a:pPr>
            <a:r>
              <a:rPr lang="en-US" sz="7000">
                <a:solidFill>
                  <a:srgbClr val="FFFFFF"/>
                </a:solidFill>
                <a:latin typeface="Magnolia Script"/>
              </a:rPr>
              <a:t>Project Objectives</a:t>
            </a:r>
          </a:p>
        </p:txBody>
      </p:sp>
      <p:sp>
        <p:nvSpPr>
          <p:cNvPr name="Freeform 14" id="14"/>
          <p:cNvSpPr/>
          <p:nvPr/>
        </p:nvSpPr>
        <p:spPr>
          <a:xfrm flipH="false" flipV="false" rot="0">
            <a:off x="6757235" y="2688244"/>
            <a:ext cx="4773530" cy="292379"/>
          </a:xfrm>
          <a:custGeom>
            <a:avLst/>
            <a:gdLst/>
            <a:ahLst/>
            <a:cxnLst/>
            <a:rect r="r" b="b" t="t" l="l"/>
            <a:pathLst>
              <a:path h="292379" w="4773530">
                <a:moveTo>
                  <a:pt x="0" y="0"/>
                </a:moveTo>
                <a:lnTo>
                  <a:pt x="4773530" y="0"/>
                </a:lnTo>
                <a:lnTo>
                  <a:pt x="4773530" y="292379"/>
                </a:lnTo>
                <a:lnTo>
                  <a:pt x="0" y="292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2208434" y="7222315"/>
            <a:ext cx="2735520" cy="339725"/>
          </a:xfrm>
          <a:prstGeom prst="rect">
            <a:avLst/>
          </a:prstGeom>
        </p:spPr>
        <p:txBody>
          <a:bodyPr anchor="t" rtlCol="false" tIns="0" lIns="0" bIns="0" rIns="0">
            <a:spAutoFit/>
          </a:bodyPr>
          <a:lstStyle/>
          <a:p>
            <a:pPr algn="ctr">
              <a:lnSpc>
                <a:spcPts val="2799"/>
              </a:lnSpc>
              <a:spcBef>
                <a:spcPct val="0"/>
              </a:spcBef>
            </a:pPr>
            <a:r>
              <a:rPr lang="en-US" sz="1999">
                <a:solidFill>
                  <a:srgbClr val="9F5524"/>
                </a:solidFill>
                <a:latin typeface="Open Sans Bold"/>
              </a:rPr>
              <a:t>Objective-1</a:t>
            </a:r>
          </a:p>
        </p:txBody>
      </p:sp>
      <p:sp>
        <p:nvSpPr>
          <p:cNvPr name="TextBox 16" id="16"/>
          <p:cNvSpPr txBox="true"/>
          <p:nvPr/>
        </p:nvSpPr>
        <p:spPr>
          <a:xfrm rot="0">
            <a:off x="2051442" y="7793696"/>
            <a:ext cx="3049503" cy="668655"/>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Agrandir"/>
              </a:rPr>
              <a:t>Profile and prepare the raw data for analysis</a:t>
            </a:r>
          </a:p>
        </p:txBody>
      </p:sp>
      <p:sp>
        <p:nvSpPr>
          <p:cNvPr name="TextBox 17" id="17"/>
          <p:cNvSpPr txBox="true"/>
          <p:nvPr/>
        </p:nvSpPr>
        <p:spPr>
          <a:xfrm rot="0">
            <a:off x="7776240" y="7222315"/>
            <a:ext cx="2735520" cy="339725"/>
          </a:xfrm>
          <a:prstGeom prst="rect">
            <a:avLst/>
          </a:prstGeom>
        </p:spPr>
        <p:txBody>
          <a:bodyPr anchor="t" rtlCol="false" tIns="0" lIns="0" bIns="0" rIns="0">
            <a:spAutoFit/>
          </a:bodyPr>
          <a:lstStyle/>
          <a:p>
            <a:pPr algn="ctr">
              <a:lnSpc>
                <a:spcPts val="2799"/>
              </a:lnSpc>
              <a:spcBef>
                <a:spcPct val="0"/>
              </a:spcBef>
            </a:pPr>
            <a:r>
              <a:rPr lang="en-US" sz="1999">
                <a:solidFill>
                  <a:srgbClr val="9F5524"/>
                </a:solidFill>
                <a:latin typeface="Open Sans Bold"/>
              </a:rPr>
              <a:t>Objective -2</a:t>
            </a:r>
          </a:p>
        </p:txBody>
      </p:sp>
      <p:sp>
        <p:nvSpPr>
          <p:cNvPr name="TextBox 18" id="18"/>
          <p:cNvSpPr txBox="true"/>
          <p:nvPr/>
        </p:nvSpPr>
        <p:spPr>
          <a:xfrm rot="0">
            <a:off x="7462257" y="7793696"/>
            <a:ext cx="3049503" cy="982980"/>
          </a:xfrm>
          <a:prstGeom prst="rect">
            <a:avLst/>
          </a:prstGeom>
        </p:spPr>
        <p:txBody>
          <a:bodyPr anchor="t" rtlCol="false" tIns="0" lIns="0" bIns="0" rIns="0">
            <a:spAutoFit/>
          </a:bodyPr>
          <a:lstStyle/>
          <a:p>
            <a:pPr algn="ctr">
              <a:lnSpc>
                <a:spcPts val="2519"/>
              </a:lnSpc>
            </a:pPr>
            <a:r>
              <a:rPr lang="en-US" sz="1799">
                <a:solidFill>
                  <a:srgbClr val="FFFFFF"/>
                </a:solidFill>
                <a:latin typeface="Agrandir"/>
              </a:rPr>
              <a:t>Explore the data with PivotTables</a:t>
            </a:r>
          </a:p>
          <a:p>
            <a:pPr algn="ctr">
              <a:lnSpc>
                <a:spcPts val="2519"/>
              </a:lnSpc>
              <a:spcBef>
                <a:spcPct val="0"/>
              </a:spcBef>
            </a:pPr>
          </a:p>
        </p:txBody>
      </p:sp>
      <p:sp>
        <p:nvSpPr>
          <p:cNvPr name="TextBox 19" id="19"/>
          <p:cNvSpPr txBox="true"/>
          <p:nvPr/>
        </p:nvSpPr>
        <p:spPr>
          <a:xfrm rot="0">
            <a:off x="13014608" y="7222315"/>
            <a:ext cx="2735520" cy="339725"/>
          </a:xfrm>
          <a:prstGeom prst="rect">
            <a:avLst/>
          </a:prstGeom>
        </p:spPr>
        <p:txBody>
          <a:bodyPr anchor="t" rtlCol="false" tIns="0" lIns="0" bIns="0" rIns="0">
            <a:spAutoFit/>
          </a:bodyPr>
          <a:lstStyle/>
          <a:p>
            <a:pPr algn="ctr">
              <a:lnSpc>
                <a:spcPts val="2799"/>
              </a:lnSpc>
              <a:spcBef>
                <a:spcPct val="0"/>
              </a:spcBef>
            </a:pPr>
            <a:r>
              <a:rPr lang="en-US" sz="1999">
                <a:solidFill>
                  <a:srgbClr val="9F5524"/>
                </a:solidFill>
                <a:latin typeface="Open Sans Bold"/>
              </a:rPr>
              <a:t>Objective- 3</a:t>
            </a:r>
          </a:p>
        </p:txBody>
      </p:sp>
      <p:sp>
        <p:nvSpPr>
          <p:cNvPr name="TextBox 20" id="20"/>
          <p:cNvSpPr txBox="true"/>
          <p:nvPr/>
        </p:nvSpPr>
        <p:spPr>
          <a:xfrm rot="0">
            <a:off x="13170844" y="7793696"/>
            <a:ext cx="3049503" cy="1297305"/>
          </a:xfrm>
          <a:prstGeom prst="rect">
            <a:avLst/>
          </a:prstGeom>
        </p:spPr>
        <p:txBody>
          <a:bodyPr anchor="t" rtlCol="false" tIns="0" lIns="0" bIns="0" rIns="0">
            <a:spAutoFit/>
          </a:bodyPr>
          <a:lstStyle/>
          <a:p>
            <a:pPr algn="ctr">
              <a:lnSpc>
                <a:spcPts val="2519"/>
              </a:lnSpc>
            </a:pPr>
            <a:r>
              <a:rPr lang="en-US" sz="1799">
                <a:solidFill>
                  <a:srgbClr val="FFFFFF"/>
                </a:solidFill>
                <a:latin typeface="Agrandir"/>
              </a:rPr>
              <a:t>Build a dynamic dashboard to visualize patterns and trends</a:t>
            </a:r>
          </a:p>
          <a:p>
            <a:pPr algn="ctr">
              <a:lnSpc>
                <a:spcPts val="25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338933" y="1873511"/>
            <a:ext cx="4630685" cy="6539979"/>
            <a:chOff x="0" y="0"/>
            <a:chExt cx="3267456" cy="4614672"/>
          </a:xfrm>
        </p:grpSpPr>
        <p:sp>
          <p:nvSpPr>
            <p:cNvPr name="Freeform 5" id="5"/>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5"/>
              <a:stretch>
                <a:fillRect l="-4" t="0" r="-4" b="0"/>
              </a:stretch>
            </a:blipFill>
          </p:spPr>
        </p:sp>
        <p:sp>
          <p:nvSpPr>
            <p:cNvPr name="Freeform 6" id="6"/>
            <p:cNvSpPr/>
            <p:nvPr/>
          </p:nvSpPr>
          <p:spPr>
            <a:xfrm flipH="false" flipV="false" rot="0">
              <a:off x="144163" y="140959"/>
              <a:ext cx="2993427" cy="4317015"/>
            </a:xfrm>
            <a:custGeom>
              <a:avLst/>
              <a:gdLst/>
              <a:ahLst/>
              <a:cxnLst/>
              <a:rect r="r" b="b" t="t" l="l"/>
              <a:pathLst>
                <a:path h="4317015" w="2993427">
                  <a:moveTo>
                    <a:pt x="2993427" y="12700"/>
                  </a:moveTo>
                  <a:lnTo>
                    <a:pt x="2935892" y="4317015"/>
                  </a:lnTo>
                  <a:lnTo>
                    <a:pt x="0" y="4275547"/>
                  </a:lnTo>
                  <a:lnTo>
                    <a:pt x="0" y="0"/>
                  </a:lnTo>
                  <a:lnTo>
                    <a:pt x="2993427" y="12700"/>
                  </a:lnTo>
                  <a:close/>
                </a:path>
              </a:pathLst>
            </a:custGeom>
            <a:blipFill>
              <a:blip r:embed="rId6"/>
              <a:stretch>
                <a:fillRect l="0" t="-2037" r="0" b="-2037"/>
              </a:stretch>
            </a:blipFill>
          </p:spPr>
        </p:sp>
      </p:grpSp>
      <p:grpSp>
        <p:nvGrpSpPr>
          <p:cNvPr name="Group 7" id="7"/>
          <p:cNvGrpSpPr>
            <a:grpSpLocks noChangeAspect="true"/>
          </p:cNvGrpSpPr>
          <p:nvPr/>
        </p:nvGrpSpPr>
        <p:grpSpPr>
          <a:xfrm rot="0">
            <a:off x="4630166" y="1873511"/>
            <a:ext cx="4630685" cy="6539979"/>
            <a:chOff x="0" y="0"/>
            <a:chExt cx="3267456" cy="4614672"/>
          </a:xfrm>
        </p:grpSpPr>
        <p:sp>
          <p:nvSpPr>
            <p:cNvPr name="Freeform 8" id="8"/>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5"/>
              <a:stretch>
                <a:fillRect l="-4" t="0" r="-4" b="0"/>
              </a:stretch>
            </a:blipFill>
          </p:spPr>
        </p:sp>
        <p:sp>
          <p:nvSpPr>
            <p:cNvPr name="Freeform 9" id="9"/>
            <p:cNvSpPr/>
            <p:nvPr/>
          </p:nvSpPr>
          <p:spPr>
            <a:xfrm flipH="false" flipV="false" rot="0">
              <a:off x="144163" y="140959"/>
              <a:ext cx="2993427" cy="4317015"/>
            </a:xfrm>
            <a:custGeom>
              <a:avLst/>
              <a:gdLst/>
              <a:ahLst/>
              <a:cxnLst/>
              <a:rect r="r" b="b" t="t" l="l"/>
              <a:pathLst>
                <a:path h="4317015" w="2993427">
                  <a:moveTo>
                    <a:pt x="2993427" y="12700"/>
                  </a:moveTo>
                  <a:lnTo>
                    <a:pt x="2935892" y="4317015"/>
                  </a:lnTo>
                  <a:lnTo>
                    <a:pt x="0" y="4275547"/>
                  </a:lnTo>
                  <a:lnTo>
                    <a:pt x="0" y="0"/>
                  </a:lnTo>
                  <a:lnTo>
                    <a:pt x="2993427" y="12700"/>
                  </a:lnTo>
                  <a:close/>
                </a:path>
              </a:pathLst>
            </a:custGeom>
            <a:blipFill>
              <a:blip r:embed="rId7"/>
              <a:stretch>
                <a:fillRect l="0" t="-2037" r="0" b="-2037"/>
              </a:stretch>
            </a:blipFill>
          </p:spPr>
        </p:sp>
      </p:grpSp>
      <p:sp>
        <p:nvSpPr>
          <p:cNvPr name="TextBox 10" id="10"/>
          <p:cNvSpPr txBox="true"/>
          <p:nvPr/>
        </p:nvSpPr>
        <p:spPr>
          <a:xfrm rot="0">
            <a:off x="10915147" y="1187335"/>
            <a:ext cx="5449926"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rPr>
              <a:t>Objective - 1</a:t>
            </a:r>
          </a:p>
        </p:txBody>
      </p:sp>
      <p:sp>
        <p:nvSpPr>
          <p:cNvPr name="Freeform 11" id="11"/>
          <p:cNvSpPr/>
          <p:nvPr/>
        </p:nvSpPr>
        <p:spPr>
          <a:xfrm flipH="false" flipV="false" rot="0">
            <a:off x="10840785" y="2381135"/>
            <a:ext cx="4851010" cy="297124"/>
          </a:xfrm>
          <a:custGeom>
            <a:avLst/>
            <a:gdLst/>
            <a:ahLst/>
            <a:cxnLst/>
            <a:rect r="r" b="b" t="t" l="l"/>
            <a:pathLst>
              <a:path h="297124" w="4851010">
                <a:moveTo>
                  <a:pt x="0" y="0"/>
                </a:moveTo>
                <a:lnTo>
                  <a:pt x="4851010" y="0"/>
                </a:lnTo>
                <a:lnTo>
                  <a:pt x="4851010" y="297124"/>
                </a:lnTo>
                <a:lnTo>
                  <a:pt x="0" y="2971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0643167" y="3354972"/>
            <a:ext cx="6218291" cy="584581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Agrandir"/>
              </a:rPr>
              <a:t>The number of records in the dataset is 149,116, and the number of fields is 11.</a:t>
            </a:r>
          </a:p>
          <a:p>
            <a:pPr algn="l" marL="345439" indent="-172720" lvl="1">
              <a:lnSpc>
                <a:spcPts val="2239"/>
              </a:lnSpc>
              <a:buFont typeface="Arial"/>
              <a:buChar char="•"/>
            </a:pPr>
            <a:r>
              <a:rPr lang="en-US" sz="1599">
                <a:solidFill>
                  <a:srgbClr val="FFFFFF"/>
                </a:solidFill>
                <a:latin typeface="Agrandir"/>
              </a:rPr>
              <a:t>Filters were added to the header rows to explore each field. Three store IDs that are mapped to respective store locations were discovered.</a:t>
            </a:r>
          </a:p>
          <a:p>
            <a:pPr algn="l" marL="345439" indent="-172720" lvl="1">
              <a:lnSpc>
                <a:spcPts val="2239"/>
              </a:lnSpc>
              <a:buFont typeface="Arial"/>
              <a:buChar char="•"/>
            </a:pPr>
            <a:r>
              <a:rPr lang="en-US" sz="1599">
                <a:solidFill>
                  <a:srgbClr val="FFFFFF"/>
                </a:solidFill>
                <a:latin typeface="Agrandir"/>
              </a:rPr>
              <a:t>Additionally, other product data, such as product categories, types, and details, along with product IDs mapped to unit prices, was found.</a:t>
            </a:r>
          </a:p>
          <a:p>
            <a:pPr algn="l" marL="345439" indent="-172720" lvl="1">
              <a:lnSpc>
                <a:spcPts val="2239"/>
              </a:lnSpc>
              <a:buFont typeface="Arial"/>
              <a:buChar char="•"/>
            </a:pPr>
            <a:r>
              <a:rPr lang="en-US" sz="1599">
                <a:solidFill>
                  <a:srgbClr val="FFFFFF"/>
                </a:solidFill>
                <a:latin typeface="Agrandir"/>
              </a:rPr>
              <a:t>Transaction dates were looked into, revealing dates ranging from January to June 2023.</a:t>
            </a:r>
          </a:p>
          <a:p>
            <a:pPr algn="l" marL="345439" indent="-172720" lvl="1">
              <a:lnSpc>
                <a:spcPts val="2239"/>
              </a:lnSpc>
              <a:buFont typeface="Arial"/>
              <a:buChar char="•"/>
            </a:pPr>
            <a:r>
              <a:rPr lang="en-US" sz="1599">
                <a:solidFill>
                  <a:srgbClr val="FFFFFF"/>
                </a:solidFill>
                <a:latin typeface="Agrandir"/>
              </a:rPr>
              <a:t>Upon reviewing the data, no instances of unwanted data, miscategorization, or duplicate data were found.</a:t>
            </a:r>
          </a:p>
          <a:p>
            <a:pPr algn="l" marL="345439" indent="-172720" lvl="1">
              <a:lnSpc>
                <a:spcPts val="2239"/>
              </a:lnSpc>
              <a:buFont typeface="Arial"/>
              <a:buChar char="•"/>
            </a:pPr>
            <a:r>
              <a:rPr lang="en-US" sz="1599">
                <a:solidFill>
                  <a:srgbClr val="FFFFFF"/>
                </a:solidFill>
                <a:latin typeface="Agrandir"/>
              </a:rPr>
              <a:t>A column was added to compute Revenue using the PRODUCT function.</a:t>
            </a:r>
          </a:p>
          <a:p>
            <a:pPr algn="l" marL="345439" indent="-172720" lvl="1">
              <a:lnSpc>
                <a:spcPts val="2239"/>
              </a:lnSpc>
              <a:buFont typeface="Arial"/>
              <a:buChar char="•"/>
            </a:pPr>
            <a:r>
              <a:rPr lang="en-US" sz="1599">
                <a:solidFill>
                  <a:srgbClr val="FFFFFF"/>
                </a:solidFill>
                <a:latin typeface="Agrandir"/>
              </a:rPr>
              <a:t>Using the MONTH and WEEKDAY functions, new columns were added to determine the Month and Day of the Week, producing numerical values in the process.</a:t>
            </a:r>
          </a:p>
          <a:p>
            <a:pPr algn="l" marL="345439" indent="-172720" lvl="1">
              <a:lnSpc>
                <a:spcPts val="2239"/>
              </a:lnSpc>
              <a:buFont typeface="Arial"/>
              <a:buChar char="•"/>
            </a:pPr>
            <a:r>
              <a:rPr lang="en-US" sz="1599">
                <a:solidFill>
                  <a:srgbClr val="FFFFFF"/>
                </a:solidFill>
                <a:latin typeface="Agrandir"/>
              </a:rPr>
              <a:t>To display the Month and Day of the Week as texts, the TEXT function was utilized.</a:t>
            </a:r>
          </a:p>
          <a:p>
            <a:pPr algn="l" marL="345439" indent="-172720" lvl="1">
              <a:lnSpc>
                <a:spcPts val="2239"/>
              </a:lnSpc>
              <a:buFont typeface="Arial"/>
              <a:buChar char="•"/>
            </a:pPr>
            <a:r>
              <a:rPr lang="en-US" sz="1599">
                <a:solidFill>
                  <a:srgbClr val="FFFFFF"/>
                </a:solidFill>
                <a:latin typeface="Agrandir"/>
              </a:rPr>
              <a:t>A new column was added to extract the Hour by using the HOUR function from the transaction time field.</a:t>
            </a:r>
          </a:p>
        </p:txBody>
      </p:sp>
      <p:sp>
        <p:nvSpPr>
          <p:cNvPr name="TextBox 13" id="13"/>
          <p:cNvSpPr txBox="true"/>
          <p:nvPr/>
        </p:nvSpPr>
        <p:spPr>
          <a:xfrm rot="0">
            <a:off x="11505767" y="2694353"/>
            <a:ext cx="4268686" cy="485150"/>
          </a:xfrm>
          <a:prstGeom prst="rect">
            <a:avLst/>
          </a:prstGeom>
        </p:spPr>
        <p:txBody>
          <a:bodyPr anchor="t" rtlCol="false" tIns="0" lIns="0" bIns="0" rIns="0">
            <a:spAutoFit/>
          </a:bodyPr>
          <a:lstStyle/>
          <a:p>
            <a:pPr algn="ctr">
              <a:lnSpc>
                <a:spcPts val="2799"/>
              </a:lnSpc>
            </a:pPr>
            <a:r>
              <a:rPr lang="en-US" sz="1999">
                <a:solidFill>
                  <a:srgbClr val="9F5524"/>
                </a:solidFill>
                <a:latin typeface="Open Sans Bold"/>
              </a:rPr>
              <a:t>PREPARE DATA FOR ANALYSIS</a:t>
            </a:r>
          </a:p>
          <a:p>
            <a:pPr algn="ctr">
              <a:lnSpc>
                <a:spcPts val="112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3198049" y="1647990"/>
            <a:ext cx="3411577" cy="3408383"/>
            <a:chOff x="0" y="0"/>
            <a:chExt cx="3255264" cy="3252216"/>
          </a:xfrm>
        </p:grpSpPr>
        <p:sp>
          <p:nvSpPr>
            <p:cNvPr name="Freeform 5" id="5"/>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6" id="6"/>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0" t="-34651" r="0" b="0"/>
              </a:stretch>
            </a:blipFill>
          </p:spPr>
        </p:sp>
      </p:grpSp>
      <p:grpSp>
        <p:nvGrpSpPr>
          <p:cNvPr name="Group 7" id="7"/>
          <p:cNvGrpSpPr>
            <a:grpSpLocks noChangeAspect="true"/>
          </p:cNvGrpSpPr>
          <p:nvPr/>
        </p:nvGrpSpPr>
        <p:grpSpPr>
          <a:xfrm rot="0">
            <a:off x="9564933" y="1647990"/>
            <a:ext cx="3411577" cy="3408383"/>
            <a:chOff x="0" y="0"/>
            <a:chExt cx="3255264" cy="3252216"/>
          </a:xfrm>
        </p:grpSpPr>
        <p:sp>
          <p:nvSpPr>
            <p:cNvPr name="Freeform 8" id="8"/>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9" id="9"/>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l="0" t="-8885" r="0" b="-8885"/>
              </a:stretch>
            </a:blipFill>
          </p:spPr>
        </p:sp>
      </p:grpSp>
      <p:grpSp>
        <p:nvGrpSpPr>
          <p:cNvPr name="Group 10" id="10"/>
          <p:cNvGrpSpPr>
            <a:grpSpLocks noChangeAspect="true"/>
          </p:cNvGrpSpPr>
          <p:nvPr/>
        </p:nvGrpSpPr>
        <p:grpSpPr>
          <a:xfrm rot="0">
            <a:off x="13169809" y="5292496"/>
            <a:ext cx="3411577" cy="3408383"/>
            <a:chOff x="0" y="0"/>
            <a:chExt cx="3255264" cy="3252216"/>
          </a:xfrm>
        </p:grpSpPr>
        <p:sp>
          <p:nvSpPr>
            <p:cNvPr name="Freeform 11" id="11"/>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2" id="12"/>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8"/>
              <a:stretch>
                <a:fillRect l="-10178" t="0" r="-38446" b="0"/>
              </a:stretch>
            </a:blipFill>
          </p:spPr>
        </p:sp>
      </p:grpSp>
      <p:grpSp>
        <p:nvGrpSpPr>
          <p:cNvPr name="Group 13" id="13"/>
          <p:cNvGrpSpPr>
            <a:grpSpLocks noChangeAspect="true"/>
          </p:cNvGrpSpPr>
          <p:nvPr/>
        </p:nvGrpSpPr>
        <p:grpSpPr>
          <a:xfrm rot="0">
            <a:off x="9536692" y="5292496"/>
            <a:ext cx="3411577" cy="3408383"/>
            <a:chOff x="0" y="0"/>
            <a:chExt cx="3255264" cy="3252216"/>
          </a:xfrm>
        </p:grpSpPr>
        <p:sp>
          <p:nvSpPr>
            <p:cNvPr name="Freeform 14" id="14"/>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5" id="15"/>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0" t="-25741" r="0" b="-25741"/>
              </a:stretch>
            </a:blipFill>
          </p:spPr>
        </p:sp>
      </p:grpSp>
      <p:sp>
        <p:nvSpPr>
          <p:cNvPr name="TextBox 16" id="16"/>
          <p:cNvSpPr txBox="true"/>
          <p:nvPr/>
        </p:nvSpPr>
        <p:spPr>
          <a:xfrm rot="0">
            <a:off x="2098278" y="984415"/>
            <a:ext cx="5449926"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rPr>
              <a:t>Objective-2</a:t>
            </a:r>
          </a:p>
        </p:txBody>
      </p:sp>
      <p:sp>
        <p:nvSpPr>
          <p:cNvPr name="Freeform 17" id="17"/>
          <p:cNvSpPr/>
          <p:nvPr/>
        </p:nvSpPr>
        <p:spPr>
          <a:xfrm flipH="false" flipV="false" rot="0">
            <a:off x="2437154" y="2184876"/>
            <a:ext cx="3811594" cy="233460"/>
          </a:xfrm>
          <a:custGeom>
            <a:avLst/>
            <a:gdLst/>
            <a:ahLst/>
            <a:cxnLst/>
            <a:rect r="r" b="b" t="t" l="l"/>
            <a:pathLst>
              <a:path h="233460" w="3811594">
                <a:moveTo>
                  <a:pt x="0" y="0"/>
                </a:moveTo>
                <a:lnTo>
                  <a:pt x="3811594" y="0"/>
                </a:lnTo>
                <a:lnTo>
                  <a:pt x="3811594" y="233460"/>
                </a:lnTo>
                <a:lnTo>
                  <a:pt x="0" y="2334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741589" y="3400043"/>
            <a:ext cx="5202723" cy="3893185"/>
          </a:xfrm>
          <a:prstGeom prst="rect">
            <a:avLst/>
          </a:prstGeom>
        </p:spPr>
        <p:txBody>
          <a:bodyPr anchor="t" rtlCol="false" tIns="0" lIns="0" bIns="0" rIns="0">
            <a:spAutoFit/>
          </a:bodyPr>
          <a:lstStyle/>
          <a:p>
            <a:pPr algn="l" marL="345441" indent="-172721" lvl="1">
              <a:lnSpc>
                <a:spcPts val="2240"/>
              </a:lnSpc>
              <a:buFont typeface="Arial"/>
              <a:buChar char="•"/>
            </a:pPr>
            <a:r>
              <a:rPr lang="en-US" sz="1600">
                <a:solidFill>
                  <a:srgbClr val="FFFFFF"/>
                </a:solidFill>
                <a:latin typeface="Agrandir"/>
              </a:rPr>
              <a:t>The data was sliced and diced to analyze time series and trends at the product level.</a:t>
            </a:r>
          </a:p>
          <a:p>
            <a:pPr algn="l" marL="345441" indent="-172721" lvl="1">
              <a:lnSpc>
                <a:spcPts val="2240"/>
              </a:lnSpc>
              <a:buFont typeface="Arial"/>
              <a:buChar char="•"/>
            </a:pPr>
            <a:r>
              <a:rPr lang="en-US" sz="1600">
                <a:solidFill>
                  <a:srgbClr val="FFFFFF"/>
                </a:solidFill>
                <a:latin typeface="Agrandir"/>
              </a:rPr>
              <a:t>A PivotTable was inserted to display Total Revenue by Month. Two new Pivot Tables were added to display the number of transactions by Day of the Week and Hour.</a:t>
            </a:r>
          </a:p>
          <a:p>
            <a:pPr algn="l" marL="345441" indent="-172721" lvl="1">
              <a:lnSpc>
                <a:spcPts val="2240"/>
              </a:lnSpc>
              <a:buFont typeface="Arial"/>
              <a:buChar char="•"/>
            </a:pPr>
            <a:r>
              <a:rPr lang="en-US" sz="1600">
                <a:solidFill>
                  <a:srgbClr val="FFFFFF"/>
                </a:solidFill>
                <a:latin typeface="Agrandir"/>
              </a:rPr>
              <a:t>Additionally, pivot tables were added to display the number of transactions by Product Category in descending order.</a:t>
            </a:r>
          </a:p>
          <a:p>
            <a:pPr algn="l" marL="345441" indent="-172721" lvl="1">
              <a:lnSpc>
                <a:spcPts val="2240"/>
              </a:lnSpc>
              <a:buFont typeface="Arial"/>
              <a:buChar char="•"/>
            </a:pPr>
            <a:r>
              <a:rPr lang="en-US" sz="1600">
                <a:solidFill>
                  <a:srgbClr val="FFFFFF"/>
                </a:solidFill>
                <a:latin typeface="Agrandir"/>
              </a:rPr>
              <a:t>To show the number of transactions and revenue by product type, pivot tables were added. The data was then filtered to the top 15 and sorted in descending order.</a:t>
            </a:r>
          </a:p>
          <a:p>
            <a:pPr algn="l">
              <a:lnSpc>
                <a:spcPts val="2240"/>
              </a:lnSpc>
            </a:pPr>
          </a:p>
        </p:txBody>
      </p:sp>
      <p:sp>
        <p:nvSpPr>
          <p:cNvPr name="TextBox 19" id="19"/>
          <p:cNvSpPr txBox="true"/>
          <p:nvPr/>
        </p:nvSpPr>
        <p:spPr>
          <a:xfrm rot="0">
            <a:off x="2208608" y="2562468"/>
            <a:ext cx="5059998" cy="485150"/>
          </a:xfrm>
          <a:prstGeom prst="rect">
            <a:avLst/>
          </a:prstGeom>
        </p:spPr>
        <p:txBody>
          <a:bodyPr anchor="t" rtlCol="false" tIns="0" lIns="0" bIns="0" rIns="0">
            <a:spAutoFit/>
          </a:bodyPr>
          <a:lstStyle/>
          <a:p>
            <a:pPr algn="ctr">
              <a:lnSpc>
                <a:spcPts val="2799"/>
              </a:lnSpc>
            </a:pPr>
            <a:r>
              <a:rPr lang="en-US" sz="1999">
                <a:solidFill>
                  <a:srgbClr val="9F5524"/>
                </a:solidFill>
                <a:latin typeface="Open Sans Bold"/>
              </a:rPr>
              <a:t>EXPLORE THE DATA WITH PIVOT TABLES</a:t>
            </a:r>
          </a:p>
          <a:p>
            <a:pPr algn="ctr">
              <a:lnSpc>
                <a:spcPts val="112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3198049" y="1647990"/>
            <a:ext cx="3411577" cy="3408383"/>
            <a:chOff x="0" y="0"/>
            <a:chExt cx="3255264" cy="3252216"/>
          </a:xfrm>
        </p:grpSpPr>
        <p:sp>
          <p:nvSpPr>
            <p:cNvPr name="Freeform 5" id="5"/>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6" id="6"/>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24080" t="0" r="-24080" b="0"/>
              </a:stretch>
            </a:blipFill>
          </p:spPr>
        </p:sp>
      </p:grpSp>
      <p:grpSp>
        <p:nvGrpSpPr>
          <p:cNvPr name="Group 7" id="7"/>
          <p:cNvGrpSpPr>
            <a:grpSpLocks noChangeAspect="true"/>
          </p:cNvGrpSpPr>
          <p:nvPr/>
        </p:nvGrpSpPr>
        <p:grpSpPr>
          <a:xfrm rot="0">
            <a:off x="9564933" y="1647990"/>
            <a:ext cx="3411577" cy="3408383"/>
            <a:chOff x="0" y="0"/>
            <a:chExt cx="3255264" cy="3252216"/>
          </a:xfrm>
        </p:grpSpPr>
        <p:sp>
          <p:nvSpPr>
            <p:cNvPr name="Freeform 8" id="8"/>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9" id="9"/>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l="0" t="-25657" r="0" b="-25657"/>
              </a:stretch>
            </a:blipFill>
          </p:spPr>
        </p:sp>
      </p:grpSp>
      <p:grpSp>
        <p:nvGrpSpPr>
          <p:cNvPr name="Group 10" id="10"/>
          <p:cNvGrpSpPr>
            <a:grpSpLocks noChangeAspect="true"/>
          </p:cNvGrpSpPr>
          <p:nvPr/>
        </p:nvGrpSpPr>
        <p:grpSpPr>
          <a:xfrm rot="0">
            <a:off x="13169809" y="5292496"/>
            <a:ext cx="3411577" cy="3408383"/>
            <a:chOff x="0" y="0"/>
            <a:chExt cx="3255264" cy="3252216"/>
          </a:xfrm>
        </p:grpSpPr>
        <p:sp>
          <p:nvSpPr>
            <p:cNvPr name="Freeform 11" id="11"/>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2" id="12"/>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8"/>
              <a:stretch>
                <a:fillRect l="-24080" t="0" r="-24080" b="0"/>
              </a:stretch>
            </a:blipFill>
          </p:spPr>
        </p:sp>
      </p:grpSp>
      <p:grpSp>
        <p:nvGrpSpPr>
          <p:cNvPr name="Group 13" id="13"/>
          <p:cNvGrpSpPr>
            <a:grpSpLocks noChangeAspect="true"/>
          </p:cNvGrpSpPr>
          <p:nvPr/>
        </p:nvGrpSpPr>
        <p:grpSpPr>
          <a:xfrm rot="0">
            <a:off x="9536692" y="5292496"/>
            <a:ext cx="3411577" cy="3408383"/>
            <a:chOff x="0" y="0"/>
            <a:chExt cx="3255264" cy="3252216"/>
          </a:xfrm>
        </p:grpSpPr>
        <p:sp>
          <p:nvSpPr>
            <p:cNvPr name="Freeform 14" id="14"/>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5" id="15"/>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0" t="-25741" r="0" b="-25741"/>
              </a:stretch>
            </a:blipFill>
          </p:spPr>
        </p:sp>
      </p:grpSp>
      <p:sp>
        <p:nvSpPr>
          <p:cNvPr name="Freeform 16" id="16"/>
          <p:cNvSpPr/>
          <p:nvPr/>
        </p:nvSpPr>
        <p:spPr>
          <a:xfrm flipH="false" flipV="false" rot="0">
            <a:off x="2437154" y="2184876"/>
            <a:ext cx="3811594" cy="233460"/>
          </a:xfrm>
          <a:custGeom>
            <a:avLst/>
            <a:gdLst/>
            <a:ahLst/>
            <a:cxnLst/>
            <a:rect r="r" b="b" t="t" l="l"/>
            <a:pathLst>
              <a:path h="233460" w="3811594">
                <a:moveTo>
                  <a:pt x="0" y="0"/>
                </a:moveTo>
                <a:lnTo>
                  <a:pt x="3811594" y="0"/>
                </a:lnTo>
                <a:lnTo>
                  <a:pt x="3811594" y="233460"/>
                </a:lnTo>
                <a:lnTo>
                  <a:pt x="0" y="2334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2098278" y="984415"/>
            <a:ext cx="5449926"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rPr>
              <a:t>Objective-3</a:t>
            </a:r>
          </a:p>
        </p:txBody>
      </p:sp>
      <p:sp>
        <p:nvSpPr>
          <p:cNvPr name="TextBox 18" id="18"/>
          <p:cNvSpPr txBox="true"/>
          <p:nvPr/>
        </p:nvSpPr>
        <p:spPr>
          <a:xfrm rot="0">
            <a:off x="1741589" y="3400043"/>
            <a:ext cx="5202723" cy="5274310"/>
          </a:xfrm>
          <a:prstGeom prst="rect">
            <a:avLst/>
          </a:prstGeom>
        </p:spPr>
        <p:txBody>
          <a:bodyPr anchor="t" rtlCol="false" tIns="0" lIns="0" bIns="0" rIns="0">
            <a:spAutoFit/>
          </a:bodyPr>
          <a:lstStyle/>
          <a:p>
            <a:pPr algn="l" marL="345441" indent="-172721" lvl="1">
              <a:lnSpc>
                <a:spcPts val="2240"/>
              </a:lnSpc>
              <a:buFont typeface="Arial"/>
              <a:buChar char="•"/>
            </a:pPr>
            <a:r>
              <a:rPr lang="en-US" sz="1600">
                <a:solidFill>
                  <a:srgbClr val="FFFFFF"/>
                </a:solidFill>
                <a:latin typeface="Agrandir"/>
              </a:rPr>
              <a:t>The final objective was for the data to be visualized with Pivot Charts, an interactive dashboard to be designed, and insights and recommendations for the coffeeshop to be identified.</a:t>
            </a:r>
          </a:p>
          <a:p>
            <a:pPr algn="l" marL="345441" indent="-172721" lvl="1">
              <a:lnSpc>
                <a:spcPts val="2240"/>
              </a:lnSpc>
              <a:buFont typeface="Arial"/>
              <a:buChar char="•"/>
            </a:pPr>
            <a:r>
              <a:rPr lang="en-US" sz="1600">
                <a:solidFill>
                  <a:srgbClr val="FFFFFF"/>
                </a:solidFill>
                <a:latin typeface="Agrandir"/>
              </a:rPr>
              <a:t>Pivot Charts were added to display Revenue by Month as a Line Chart, Transactions by Day of the Week and Hour of the Day as Column Charts, and Transactions by Product Category as a Bar Chart.</a:t>
            </a:r>
          </a:p>
          <a:p>
            <a:pPr algn="l" marL="345441" indent="-172721" lvl="1">
              <a:lnSpc>
                <a:spcPts val="2240"/>
              </a:lnSpc>
              <a:buFont typeface="Arial"/>
              <a:buChar char="•"/>
            </a:pPr>
            <a:r>
              <a:rPr lang="en-US" sz="1600">
                <a:solidFill>
                  <a:srgbClr val="FFFFFF"/>
                </a:solidFill>
                <a:latin typeface="Agrandir"/>
              </a:rPr>
              <a:t>The charts were assembled into a rough dashboard layout.</a:t>
            </a:r>
          </a:p>
          <a:p>
            <a:pPr algn="l" marL="345441" indent="-172721" lvl="1">
              <a:lnSpc>
                <a:spcPts val="2240"/>
              </a:lnSpc>
              <a:buFont typeface="Arial"/>
              <a:buChar char="•"/>
            </a:pPr>
            <a:r>
              <a:rPr lang="en-US" sz="1600">
                <a:solidFill>
                  <a:srgbClr val="FFFFFF"/>
                </a:solidFill>
                <a:latin typeface="Agrandir"/>
              </a:rPr>
              <a:t>And some space for the Pivot Table showing the Top 15 Product Types was included.</a:t>
            </a:r>
          </a:p>
          <a:p>
            <a:pPr algn="l" marL="345441" indent="-172721" lvl="1">
              <a:lnSpc>
                <a:spcPts val="2240"/>
              </a:lnSpc>
              <a:buFont typeface="Arial"/>
              <a:buChar char="•"/>
            </a:pPr>
            <a:r>
              <a:rPr lang="en-US" sz="1600">
                <a:solidFill>
                  <a:srgbClr val="FFFFFF"/>
                </a:solidFill>
                <a:latin typeface="Agrandir"/>
              </a:rPr>
              <a:t>A slicer for store location was added and connected to all of the PivotTables on the sheet.</a:t>
            </a:r>
          </a:p>
          <a:p>
            <a:pPr algn="l" marL="345441" indent="-172721" lvl="1">
              <a:lnSpc>
                <a:spcPts val="2240"/>
              </a:lnSpc>
              <a:buFont typeface="Arial"/>
              <a:buChar char="•"/>
            </a:pPr>
            <a:r>
              <a:rPr lang="en-US" sz="1600">
                <a:solidFill>
                  <a:srgbClr val="FFFFFF"/>
                </a:solidFill>
                <a:latin typeface="Agrandir"/>
              </a:rPr>
              <a:t>The dashboard was finalized by adjusting formatting, alignment, and polishing by removing the worksheet gridlines</a:t>
            </a:r>
          </a:p>
        </p:txBody>
      </p:sp>
      <p:sp>
        <p:nvSpPr>
          <p:cNvPr name="TextBox 19" id="19"/>
          <p:cNvSpPr txBox="true"/>
          <p:nvPr/>
        </p:nvSpPr>
        <p:spPr>
          <a:xfrm rot="0">
            <a:off x="2208608" y="2562468"/>
            <a:ext cx="5059998" cy="832291"/>
          </a:xfrm>
          <a:prstGeom prst="rect">
            <a:avLst/>
          </a:prstGeom>
        </p:spPr>
        <p:txBody>
          <a:bodyPr anchor="t" rtlCol="false" tIns="0" lIns="0" bIns="0" rIns="0">
            <a:spAutoFit/>
          </a:bodyPr>
          <a:lstStyle/>
          <a:p>
            <a:pPr algn="ctr">
              <a:lnSpc>
                <a:spcPts val="2799"/>
              </a:lnSpc>
            </a:pPr>
            <a:r>
              <a:rPr lang="en-US" sz="1999">
                <a:solidFill>
                  <a:srgbClr val="9F5524"/>
                </a:solidFill>
                <a:latin typeface="Open Sans Bold"/>
              </a:rPr>
              <a:t>BUILD A DYNAMIC DASHBOARDTO VISUALIZE PATTERNS AND TRENDS</a:t>
            </a:r>
          </a:p>
          <a:p>
            <a:pPr algn="ctr">
              <a:lnSpc>
                <a:spcPts val="112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254680" y="1028700"/>
            <a:ext cx="9702389" cy="6986851"/>
            <a:chOff x="0" y="0"/>
            <a:chExt cx="3136392" cy="2258568"/>
          </a:xfrm>
        </p:grpSpPr>
        <p:sp>
          <p:nvSpPr>
            <p:cNvPr name="Freeform 5" id="5"/>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5"/>
              <a:stretch>
                <a:fillRect l="-3202" t="0" r="-3202" b="0"/>
              </a:stretch>
            </a:blipFill>
          </p:spPr>
        </p:sp>
        <p:sp>
          <p:nvSpPr>
            <p:cNvPr name="Freeform 6" id="6"/>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grpSp>
        <p:nvGrpSpPr>
          <p:cNvPr name="Group 7" id="7"/>
          <p:cNvGrpSpPr>
            <a:grpSpLocks noChangeAspect="true"/>
          </p:cNvGrpSpPr>
          <p:nvPr/>
        </p:nvGrpSpPr>
        <p:grpSpPr>
          <a:xfrm rot="0">
            <a:off x="1899223" y="6044529"/>
            <a:ext cx="6548486" cy="4715674"/>
            <a:chOff x="0" y="0"/>
            <a:chExt cx="3136392" cy="2258568"/>
          </a:xfrm>
        </p:grpSpPr>
        <p:sp>
          <p:nvSpPr>
            <p:cNvPr name="Freeform 8" id="8"/>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7"/>
              <a:stretch>
                <a:fillRect l="-1872" t="0" r="-1872" b="0"/>
              </a:stretch>
            </a:blipFill>
          </p:spPr>
        </p:sp>
        <p:sp>
          <p:nvSpPr>
            <p:cNvPr name="Freeform 9" id="9"/>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sp>
        <p:nvSpPr>
          <p:cNvPr name="Freeform 10" id="10"/>
          <p:cNvSpPr/>
          <p:nvPr/>
        </p:nvSpPr>
        <p:spPr>
          <a:xfrm flipH="false" flipV="false" rot="0">
            <a:off x="10337516" y="2368490"/>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151854" y="1050781"/>
            <a:ext cx="5733374"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rPr>
              <a:t>Insights</a:t>
            </a:r>
          </a:p>
        </p:txBody>
      </p:sp>
      <p:sp>
        <p:nvSpPr>
          <p:cNvPr name="TextBox 12" id="12"/>
          <p:cNvSpPr txBox="true"/>
          <p:nvPr/>
        </p:nvSpPr>
        <p:spPr>
          <a:xfrm rot="0">
            <a:off x="9972263" y="2741894"/>
            <a:ext cx="6092557" cy="6529070"/>
          </a:xfrm>
          <a:prstGeom prst="rect">
            <a:avLst/>
          </a:prstGeom>
        </p:spPr>
        <p:txBody>
          <a:bodyPr anchor="t" rtlCol="false" tIns="0" lIns="0" bIns="0" rIns="0">
            <a:spAutoFit/>
          </a:bodyPr>
          <a:lstStyle/>
          <a:p>
            <a:pPr algn="l" marL="367029" indent="-183514" lvl="1">
              <a:lnSpc>
                <a:spcPts val="2379"/>
              </a:lnSpc>
              <a:buFont typeface="Arial"/>
              <a:buChar char="•"/>
            </a:pPr>
            <a:r>
              <a:rPr lang="en-US" sz="1699">
                <a:solidFill>
                  <a:srgbClr val="FFFFFF"/>
                </a:solidFill>
                <a:latin typeface="Agrandir"/>
              </a:rPr>
              <a:t>As the slicer is tested, the charts updatingcan be observed.</a:t>
            </a:r>
          </a:p>
          <a:p>
            <a:pPr algn="l" marL="367029" indent="-183514" lvl="1">
              <a:lnSpc>
                <a:spcPts val="2379"/>
              </a:lnSpc>
              <a:buFont typeface="Arial"/>
              <a:buChar char="•"/>
            </a:pPr>
            <a:r>
              <a:rPr lang="en-US" sz="1699">
                <a:solidFill>
                  <a:srgbClr val="FFFFFF"/>
                </a:solidFill>
                <a:latin typeface="Agrandir"/>
              </a:rPr>
              <a:t>Some interesting patterns in the charts can be seen by Day of the Week and Hour of the Day.</a:t>
            </a:r>
          </a:p>
          <a:p>
            <a:pPr algn="l" marL="367029" indent="-183514" lvl="1">
              <a:lnSpc>
                <a:spcPts val="2379"/>
              </a:lnSpc>
              <a:buFont typeface="Arial"/>
              <a:buChar char="•"/>
            </a:pPr>
            <a:r>
              <a:rPr lang="en-US" sz="1699">
                <a:solidFill>
                  <a:srgbClr val="FFFFFF"/>
                </a:solidFill>
                <a:latin typeface="Agrandir"/>
              </a:rPr>
              <a:t>In lower Manhattan, a huge spike is observed, which appears to be during the morning commute, specifically in the 7 to 10 am.</a:t>
            </a:r>
          </a:p>
          <a:p>
            <a:pPr algn="l" marL="367029" indent="-183514" lvl="1">
              <a:lnSpc>
                <a:spcPts val="2379"/>
              </a:lnSpc>
              <a:buFont typeface="Arial"/>
              <a:buChar char="•"/>
            </a:pPr>
            <a:r>
              <a:rPr lang="en-US" sz="1699">
                <a:solidFill>
                  <a:srgbClr val="FFFFFF"/>
                </a:solidFill>
                <a:latin typeface="Agrandir"/>
              </a:rPr>
              <a:t>A major spike in sales is observed on Monday, and then towards the evening around7 to 8 pm, not much product is being sold.</a:t>
            </a:r>
          </a:p>
          <a:p>
            <a:pPr algn="l" marL="367029" indent="-183514" lvl="1">
              <a:lnSpc>
                <a:spcPts val="2379"/>
              </a:lnSpc>
              <a:buFont typeface="Arial"/>
              <a:buChar char="•"/>
            </a:pPr>
            <a:r>
              <a:rPr lang="en-US" sz="1699">
                <a:solidFill>
                  <a:srgbClr val="FFFFFF"/>
                </a:solidFill>
                <a:latin typeface="Agrandir"/>
              </a:rPr>
              <a:t>According to product level trends, espresso seems to be very popular here in Manhattan, with coffee and tea being the top products.</a:t>
            </a:r>
          </a:p>
          <a:p>
            <a:pPr algn="l" marL="367029" indent="-183514" lvl="1">
              <a:lnSpc>
                <a:spcPts val="2379"/>
              </a:lnSpc>
              <a:buFont typeface="Arial"/>
              <a:buChar char="•"/>
            </a:pPr>
            <a:r>
              <a:rPr lang="en-US" sz="1699">
                <a:solidFill>
                  <a:srgbClr val="FFFFFF"/>
                </a:solidFill>
                <a:latin typeface="Agrandir"/>
              </a:rPr>
              <a:t>When compared with Astoria, chai tea is actually the most sold product, and again, coffeeand tea are at the top of the list.</a:t>
            </a:r>
          </a:p>
          <a:p>
            <a:pPr algn="l" marL="367029" indent="-183514" lvl="1">
              <a:lnSpc>
                <a:spcPts val="2379"/>
              </a:lnSpc>
              <a:buFont typeface="Arial"/>
              <a:buChar char="•"/>
            </a:pPr>
            <a:r>
              <a:rPr lang="en-US" sz="1699">
                <a:solidFill>
                  <a:srgbClr val="FFFFFF"/>
                </a:solidFill>
                <a:latin typeface="Agrandir"/>
              </a:rPr>
              <a:t>The same heavy traffic on Monday is not quite seen in Astoria, and there's a pattern there, but not quite as extreme as in Manhattan.</a:t>
            </a:r>
          </a:p>
          <a:p>
            <a:pPr algn="l" marL="367029" indent="-183514" lvl="1">
              <a:lnSpc>
                <a:spcPts val="2379"/>
              </a:lnSpc>
              <a:buFont typeface="Arial"/>
              <a:buChar char="•"/>
            </a:pPr>
            <a:r>
              <a:rPr lang="en-US" sz="1699">
                <a:solidFill>
                  <a:srgbClr val="FFFFFF"/>
                </a:solidFill>
                <a:latin typeface="Agrandir"/>
              </a:rPr>
              <a:t>It looks like this location stays open till seven, and transactions stay pretty stable throughout the day, all the way down to closing time.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1099548" y="3388040"/>
            <a:ext cx="6538025" cy="9233740"/>
            <a:chOff x="0" y="0"/>
            <a:chExt cx="3267456" cy="4614672"/>
          </a:xfrm>
        </p:grpSpPr>
        <p:sp>
          <p:nvSpPr>
            <p:cNvPr name="Freeform 5" id="5"/>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5"/>
              <a:stretch>
                <a:fillRect l="-4" t="0" r="-4" b="0"/>
              </a:stretch>
            </a:blipFill>
          </p:spPr>
        </p:sp>
        <p:sp>
          <p:nvSpPr>
            <p:cNvPr name="Freeform 6" id="6"/>
            <p:cNvSpPr/>
            <p:nvPr/>
          </p:nvSpPr>
          <p:spPr>
            <a:xfrm flipH="false" flipV="false" rot="0">
              <a:off x="144163" y="140959"/>
              <a:ext cx="2993427" cy="4317015"/>
            </a:xfrm>
            <a:custGeom>
              <a:avLst/>
              <a:gdLst/>
              <a:ahLst/>
              <a:cxnLst/>
              <a:rect r="r" b="b" t="t" l="l"/>
              <a:pathLst>
                <a:path h="4317015" w="2993427">
                  <a:moveTo>
                    <a:pt x="2993427" y="12700"/>
                  </a:moveTo>
                  <a:lnTo>
                    <a:pt x="2935892" y="4317015"/>
                  </a:lnTo>
                  <a:lnTo>
                    <a:pt x="0" y="4275547"/>
                  </a:lnTo>
                  <a:lnTo>
                    <a:pt x="0" y="0"/>
                  </a:lnTo>
                  <a:lnTo>
                    <a:pt x="2993427" y="12700"/>
                  </a:lnTo>
                  <a:close/>
                </a:path>
              </a:pathLst>
            </a:custGeom>
            <a:blipFill>
              <a:blip r:embed="rId6"/>
              <a:stretch>
                <a:fillRect l="0" t="-2037" r="0" b="-2037"/>
              </a:stretch>
            </a:blipFill>
          </p:spPr>
        </p:sp>
      </p:grpSp>
      <p:grpSp>
        <p:nvGrpSpPr>
          <p:cNvPr name="Group 7" id="7"/>
          <p:cNvGrpSpPr>
            <a:grpSpLocks noChangeAspect="true"/>
          </p:cNvGrpSpPr>
          <p:nvPr/>
        </p:nvGrpSpPr>
        <p:grpSpPr>
          <a:xfrm rot="0">
            <a:off x="14825726" y="253874"/>
            <a:ext cx="4438343" cy="6268331"/>
            <a:chOff x="0" y="0"/>
            <a:chExt cx="3267456" cy="4614672"/>
          </a:xfrm>
        </p:grpSpPr>
        <p:sp>
          <p:nvSpPr>
            <p:cNvPr name="Freeform 8" id="8"/>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5"/>
              <a:stretch>
                <a:fillRect l="-4" t="0" r="-4" b="0"/>
              </a:stretch>
            </a:blipFill>
          </p:spPr>
        </p:sp>
        <p:sp>
          <p:nvSpPr>
            <p:cNvPr name="Freeform 9" id="9"/>
            <p:cNvSpPr/>
            <p:nvPr/>
          </p:nvSpPr>
          <p:spPr>
            <a:xfrm flipH="false" flipV="false" rot="0">
              <a:off x="144163" y="140959"/>
              <a:ext cx="2993427" cy="4317015"/>
            </a:xfrm>
            <a:custGeom>
              <a:avLst/>
              <a:gdLst/>
              <a:ahLst/>
              <a:cxnLst/>
              <a:rect r="r" b="b" t="t" l="l"/>
              <a:pathLst>
                <a:path h="4317015" w="2993427">
                  <a:moveTo>
                    <a:pt x="2993427" y="12700"/>
                  </a:moveTo>
                  <a:lnTo>
                    <a:pt x="2935892" y="4317015"/>
                  </a:lnTo>
                  <a:lnTo>
                    <a:pt x="0" y="4275547"/>
                  </a:lnTo>
                  <a:lnTo>
                    <a:pt x="0" y="0"/>
                  </a:lnTo>
                  <a:lnTo>
                    <a:pt x="2993427" y="12700"/>
                  </a:lnTo>
                  <a:close/>
                </a:path>
              </a:pathLst>
            </a:custGeom>
            <a:blipFill>
              <a:blip r:embed="rId7"/>
              <a:stretch>
                <a:fillRect l="0" t="-2037" r="0" b="-2037"/>
              </a:stretch>
            </a:blipFill>
          </p:spPr>
        </p:sp>
      </p:grpSp>
      <p:sp>
        <p:nvSpPr>
          <p:cNvPr name="TextBox 10" id="10"/>
          <p:cNvSpPr txBox="true"/>
          <p:nvPr/>
        </p:nvSpPr>
        <p:spPr>
          <a:xfrm rot="0">
            <a:off x="1383143" y="2365737"/>
            <a:ext cx="6953279"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rPr>
              <a:t>Recommendation</a:t>
            </a:r>
          </a:p>
        </p:txBody>
      </p:sp>
      <p:sp>
        <p:nvSpPr>
          <p:cNvPr name="Freeform 11" id="11"/>
          <p:cNvSpPr/>
          <p:nvPr/>
        </p:nvSpPr>
        <p:spPr>
          <a:xfrm flipH="false" flipV="false" rot="0">
            <a:off x="1663400" y="3559537"/>
            <a:ext cx="5434556" cy="332867"/>
          </a:xfrm>
          <a:custGeom>
            <a:avLst/>
            <a:gdLst/>
            <a:ahLst/>
            <a:cxnLst/>
            <a:rect r="r" b="b" t="t" l="l"/>
            <a:pathLst>
              <a:path h="332867" w="5434556">
                <a:moveTo>
                  <a:pt x="0" y="0"/>
                </a:moveTo>
                <a:lnTo>
                  <a:pt x="5434556" y="0"/>
                </a:lnTo>
                <a:lnTo>
                  <a:pt x="5434556" y="332866"/>
                </a:lnTo>
                <a:lnTo>
                  <a:pt x="0" y="3328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383143" y="5114925"/>
            <a:ext cx="6820589" cy="871220"/>
          </a:xfrm>
          <a:prstGeom prst="rect">
            <a:avLst/>
          </a:prstGeom>
        </p:spPr>
        <p:txBody>
          <a:bodyPr anchor="t" rtlCol="false" tIns="0" lIns="0" bIns="0" rIns="0">
            <a:spAutoFit/>
          </a:bodyPr>
          <a:lstStyle/>
          <a:p>
            <a:pPr algn="l" marL="367029" indent="-183514" lvl="1">
              <a:lnSpc>
                <a:spcPts val="2379"/>
              </a:lnSpc>
              <a:buFont typeface="Arial"/>
              <a:buChar char="•"/>
            </a:pPr>
            <a:r>
              <a:rPr lang="en-US" sz="1699">
                <a:solidFill>
                  <a:srgbClr val="FFFFFF"/>
                </a:solidFill>
                <a:latin typeface="Open Sans"/>
              </a:rPr>
              <a:t>Improvement in sales margins can be achieved by changing the operating hours.</a:t>
            </a:r>
          </a:p>
          <a:p>
            <a:pPr algn="l">
              <a:lnSpc>
                <a:spcPts val="23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DAGJUHUZEMw</dc:identifier>
  <dcterms:modified xsi:type="dcterms:W3CDTF">2011-08-01T06:04:30Z</dcterms:modified>
  <cp:revision>1</cp:revision>
  <dc:title>Brown Modern Coffee Presentation</dc:title>
</cp:coreProperties>
</file>